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6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4" r:id="rId12"/>
    <p:sldId id="265" r:id="rId13"/>
    <p:sldId id="266" r:id="rId14"/>
    <p:sldId id="263" r:id="rId15"/>
  </p:sldIdLst>
  <p:sldSz cx="12192000" cy="6858000"/>
  <p:notesSz cx="6858000" cy="9144000"/>
  <p:defaultTextStyle>
    <a:defPPr>
      <a:defRPr lang="el-G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1" d="100"/>
          <a:sy n="61" d="100"/>
        </p:scale>
        <p:origin x="884" y="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κεφαλίδας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l-GR"/>
          </a:p>
        </p:txBody>
      </p:sp>
      <p:sp>
        <p:nvSpPr>
          <p:cNvPr id="3" name="Θέση ημερομηνίας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918064-6A17-4D85-8000-CA06C51E5E15}" type="datetimeFigureOut">
              <a:rPr lang="el-GR" smtClean="0"/>
              <a:t>21/5/2025</a:t>
            </a:fld>
            <a:endParaRPr lang="el-GR"/>
          </a:p>
        </p:txBody>
      </p:sp>
      <p:sp>
        <p:nvSpPr>
          <p:cNvPr id="4" name="Θέση εικόνας διαφάνειας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l-GR"/>
          </a:p>
        </p:txBody>
      </p:sp>
      <p:sp>
        <p:nvSpPr>
          <p:cNvPr id="5" name="Θέση σημειώσεων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6" name="Θέση υποσέλιδου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l-GR"/>
          </a:p>
        </p:txBody>
      </p:sp>
      <p:sp>
        <p:nvSpPr>
          <p:cNvPr id="7" name="Θέση αριθμού διαφάνειας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D77192-4FB2-463B-A8E8-235C0A950A01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6686386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PDA</a:t>
            </a:r>
          </a:p>
          <a:p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D77192-4FB2-463B-A8E8-235C0A950A01}" type="slidenum">
              <a:rPr lang="el-GR" smtClean="0"/>
              <a:t>1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3637758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Διαφάνεια τίτλο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AB9E88AD-A2BA-A7A2-7F5C-CA582E422C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Υπότιτλος 2">
            <a:extLst>
              <a:ext uri="{FF2B5EF4-FFF2-40B4-BE49-F238E27FC236}">
                <a16:creationId xmlns:a16="http://schemas.microsoft.com/office/drawing/2014/main" id="{6FAE56C6-D54F-81F8-1A29-420303B8FB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l-GR"/>
              <a:t>Κάντε κλικ για να επεξεργαστείτε τον υπότιτλο του υποδείγματος</a:t>
            </a:r>
          </a:p>
        </p:txBody>
      </p:sp>
      <p:sp>
        <p:nvSpPr>
          <p:cNvPr id="4" name="Θέση ημερομηνίας 3">
            <a:extLst>
              <a:ext uri="{FF2B5EF4-FFF2-40B4-BE49-F238E27FC236}">
                <a16:creationId xmlns:a16="http://schemas.microsoft.com/office/drawing/2014/main" id="{D5AD12D4-3610-0BBC-1EE6-9E2238BA71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AF31C3-9344-4E3A-8194-84FB9D1C90AB}" type="datetimeFigureOut">
              <a:rPr lang="el-GR" smtClean="0"/>
              <a:t>21/5/2025</a:t>
            </a:fld>
            <a:endParaRPr lang="el-GR"/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4FA9281C-28F6-FBEC-515B-3E630A490B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A03BD544-E76B-EDC1-020B-5EDC3B4DC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9CB5A0-3FBF-42BD-B7E9-DFE2E7A0C9FA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6863611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Τίτλος και Κατακόρυφο κεί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E5A00C88-CB1B-2969-95B9-04B353EB44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κατακόρυφου κειμένου 2">
            <a:extLst>
              <a:ext uri="{FF2B5EF4-FFF2-40B4-BE49-F238E27FC236}">
                <a16:creationId xmlns:a16="http://schemas.microsoft.com/office/drawing/2014/main" id="{E827F1F1-4289-D0AE-0CC6-B696563D9E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4" name="Θέση ημερομηνίας 3">
            <a:extLst>
              <a:ext uri="{FF2B5EF4-FFF2-40B4-BE49-F238E27FC236}">
                <a16:creationId xmlns:a16="http://schemas.microsoft.com/office/drawing/2014/main" id="{5FF6D037-DA85-22C9-961B-76CD5A4090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AF31C3-9344-4E3A-8194-84FB9D1C90AB}" type="datetimeFigureOut">
              <a:rPr lang="el-GR" smtClean="0"/>
              <a:t>21/5/2025</a:t>
            </a:fld>
            <a:endParaRPr lang="el-GR"/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6C7C422A-BF59-0DFD-BED0-E4073CAED0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7F194625-387D-3783-20B8-B8D05F6406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9CB5A0-3FBF-42BD-B7E9-DFE2E7A0C9FA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3627129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Κατακόρυφος τίτλος και Κεί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Κατακόρυφος τίτλος 1">
            <a:extLst>
              <a:ext uri="{FF2B5EF4-FFF2-40B4-BE49-F238E27FC236}">
                <a16:creationId xmlns:a16="http://schemas.microsoft.com/office/drawing/2014/main" id="{AD4FFD86-4AEB-53CA-E2DE-C020E58751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κατακόρυφου κειμένου 2">
            <a:extLst>
              <a:ext uri="{FF2B5EF4-FFF2-40B4-BE49-F238E27FC236}">
                <a16:creationId xmlns:a16="http://schemas.microsoft.com/office/drawing/2014/main" id="{5DD94D53-79DC-1E14-E91D-B91765B97B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4" name="Θέση ημερομηνίας 3">
            <a:extLst>
              <a:ext uri="{FF2B5EF4-FFF2-40B4-BE49-F238E27FC236}">
                <a16:creationId xmlns:a16="http://schemas.microsoft.com/office/drawing/2014/main" id="{A3B4C8EC-94E5-FB7E-5A35-3097E0CFBF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AF31C3-9344-4E3A-8194-84FB9D1C90AB}" type="datetimeFigureOut">
              <a:rPr lang="el-GR" smtClean="0"/>
              <a:t>21/5/2025</a:t>
            </a:fld>
            <a:endParaRPr lang="el-GR"/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40C94E5F-A623-9FA5-F276-4F167BE048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ACCE97AD-CE52-A709-1833-5D7BA59FD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9CB5A0-3FBF-42BD-B7E9-DFE2E7A0C9FA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9589218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Τίτλος και περιεχό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77E04562-3215-A536-A5AC-12B67B683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3F6A8587-C0EB-0CF1-24D3-1F552624FA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4" name="Θέση ημερομηνίας 3">
            <a:extLst>
              <a:ext uri="{FF2B5EF4-FFF2-40B4-BE49-F238E27FC236}">
                <a16:creationId xmlns:a16="http://schemas.microsoft.com/office/drawing/2014/main" id="{81F4A6BB-CE0C-5976-D47A-071B289F7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AF31C3-9344-4E3A-8194-84FB9D1C90AB}" type="datetimeFigureOut">
              <a:rPr lang="el-GR" smtClean="0"/>
              <a:t>21/5/2025</a:t>
            </a:fld>
            <a:endParaRPr lang="el-GR"/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EDA6CBC4-AF18-2C9B-ACC9-1465DEC255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517BFE37-02E7-885C-8069-A80BCBB03C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9CB5A0-3FBF-42BD-B7E9-DFE2E7A0C9FA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89173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Κεφαλίδα ενότητα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944BC87B-1866-9038-E39C-CB65F89CD9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κειμένου 2">
            <a:extLst>
              <a:ext uri="{FF2B5EF4-FFF2-40B4-BE49-F238E27FC236}">
                <a16:creationId xmlns:a16="http://schemas.microsoft.com/office/drawing/2014/main" id="{DC72BB1B-BA34-8519-10AC-415F206857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4" name="Θέση ημερομηνίας 3">
            <a:extLst>
              <a:ext uri="{FF2B5EF4-FFF2-40B4-BE49-F238E27FC236}">
                <a16:creationId xmlns:a16="http://schemas.microsoft.com/office/drawing/2014/main" id="{C04A0380-C406-47A6-C12F-AA00A9BF20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AF31C3-9344-4E3A-8194-84FB9D1C90AB}" type="datetimeFigureOut">
              <a:rPr lang="el-GR" smtClean="0"/>
              <a:t>21/5/2025</a:t>
            </a:fld>
            <a:endParaRPr lang="el-GR"/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B1A49629-8ADD-9DFC-8F18-F3FC757D9B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5029C6E7-4956-A720-CEAF-F203A61E12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9CB5A0-3FBF-42BD-B7E9-DFE2E7A0C9FA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8309857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Δύο περιεχόμεν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D6B43479-A3B2-BE23-ABD9-BCE813370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85DB398E-AFF9-0CAE-E930-1865411B48D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4" name="Θέση περιεχομένου 3">
            <a:extLst>
              <a:ext uri="{FF2B5EF4-FFF2-40B4-BE49-F238E27FC236}">
                <a16:creationId xmlns:a16="http://schemas.microsoft.com/office/drawing/2014/main" id="{D517A004-BF27-AD0E-F958-CB8704C766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5" name="Θέση ημερομηνίας 4">
            <a:extLst>
              <a:ext uri="{FF2B5EF4-FFF2-40B4-BE49-F238E27FC236}">
                <a16:creationId xmlns:a16="http://schemas.microsoft.com/office/drawing/2014/main" id="{E096F331-E16A-0F25-A18F-4BBF1A19C8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AF31C3-9344-4E3A-8194-84FB9D1C90AB}" type="datetimeFigureOut">
              <a:rPr lang="el-GR" smtClean="0"/>
              <a:t>21/5/2025</a:t>
            </a:fld>
            <a:endParaRPr lang="el-GR"/>
          </a:p>
        </p:txBody>
      </p:sp>
      <p:sp>
        <p:nvSpPr>
          <p:cNvPr id="6" name="Θέση υποσέλιδου 5">
            <a:extLst>
              <a:ext uri="{FF2B5EF4-FFF2-40B4-BE49-F238E27FC236}">
                <a16:creationId xmlns:a16="http://schemas.microsoft.com/office/drawing/2014/main" id="{4DE06282-0F45-6F31-3B7D-21CEF3227E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Θέση αριθμού διαφάνειας 6">
            <a:extLst>
              <a:ext uri="{FF2B5EF4-FFF2-40B4-BE49-F238E27FC236}">
                <a16:creationId xmlns:a16="http://schemas.microsoft.com/office/drawing/2014/main" id="{53C3D660-F2E1-201D-2AFA-2E9AE93766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9CB5A0-3FBF-42BD-B7E9-DFE2E7A0C9FA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457948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Σύγκρισ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FBC5AE71-A147-FE7B-6197-6FD464279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κειμένου 2">
            <a:extLst>
              <a:ext uri="{FF2B5EF4-FFF2-40B4-BE49-F238E27FC236}">
                <a16:creationId xmlns:a16="http://schemas.microsoft.com/office/drawing/2014/main" id="{2A4EEFFA-F7A1-FD76-987A-826F9AC3F3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4" name="Θέση περιεχομένου 3">
            <a:extLst>
              <a:ext uri="{FF2B5EF4-FFF2-40B4-BE49-F238E27FC236}">
                <a16:creationId xmlns:a16="http://schemas.microsoft.com/office/drawing/2014/main" id="{6A86B9CE-2B0A-796E-7E2F-96470E6C5F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5" name="Θέση κειμένου 4">
            <a:extLst>
              <a:ext uri="{FF2B5EF4-FFF2-40B4-BE49-F238E27FC236}">
                <a16:creationId xmlns:a16="http://schemas.microsoft.com/office/drawing/2014/main" id="{344D8C08-AD0A-B572-BDBD-FAF5DB0C165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6" name="Θέση περιεχομένου 5">
            <a:extLst>
              <a:ext uri="{FF2B5EF4-FFF2-40B4-BE49-F238E27FC236}">
                <a16:creationId xmlns:a16="http://schemas.microsoft.com/office/drawing/2014/main" id="{890281E9-DFD0-CBFE-A1EF-E864EFE9B4C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7" name="Θέση ημερομηνίας 6">
            <a:extLst>
              <a:ext uri="{FF2B5EF4-FFF2-40B4-BE49-F238E27FC236}">
                <a16:creationId xmlns:a16="http://schemas.microsoft.com/office/drawing/2014/main" id="{512F2A0A-C8F9-6DC2-E68F-57951E3C90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AF31C3-9344-4E3A-8194-84FB9D1C90AB}" type="datetimeFigureOut">
              <a:rPr lang="el-GR" smtClean="0"/>
              <a:t>21/5/2025</a:t>
            </a:fld>
            <a:endParaRPr lang="el-GR"/>
          </a:p>
        </p:txBody>
      </p:sp>
      <p:sp>
        <p:nvSpPr>
          <p:cNvPr id="8" name="Θέση υποσέλιδου 7">
            <a:extLst>
              <a:ext uri="{FF2B5EF4-FFF2-40B4-BE49-F238E27FC236}">
                <a16:creationId xmlns:a16="http://schemas.microsoft.com/office/drawing/2014/main" id="{BDE040F9-6CC5-491B-DB2D-8356AC84EE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9" name="Θέση αριθμού διαφάνειας 8">
            <a:extLst>
              <a:ext uri="{FF2B5EF4-FFF2-40B4-BE49-F238E27FC236}">
                <a16:creationId xmlns:a16="http://schemas.microsoft.com/office/drawing/2014/main" id="{22E3DA76-3442-018B-3E22-866AC5FCC2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9CB5A0-3FBF-42BD-B7E9-DFE2E7A0C9FA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7443967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Μόνο τίτλο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8B4A8F51-C402-A4BC-4FB5-D7D62D4D79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ημερομηνίας 2">
            <a:extLst>
              <a:ext uri="{FF2B5EF4-FFF2-40B4-BE49-F238E27FC236}">
                <a16:creationId xmlns:a16="http://schemas.microsoft.com/office/drawing/2014/main" id="{E1BD3C62-F89A-0800-3980-4BF2D5550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AF31C3-9344-4E3A-8194-84FB9D1C90AB}" type="datetimeFigureOut">
              <a:rPr lang="el-GR" smtClean="0"/>
              <a:t>21/5/2025</a:t>
            </a:fld>
            <a:endParaRPr lang="el-GR"/>
          </a:p>
        </p:txBody>
      </p:sp>
      <p:sp>
        <p:nvSpPr>
          <p:cNvPr id="4" name="Θέση υποσέλιδου 3">
            <a:extLst>
              <a:ext uri="{FF2B5EF4-FFF2-40B4-BE49-F238E27FC236}">
                <a16:creationId xmlns:a16="http://schemas.microsoft.com/office/drawing/2014/main" id="{99D8B155-74E7-AA05-2F8C-4D2A21324E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5" name="Θέση αριθμού διαφάνειας 4">
            <a:extLst>
              <a:ext uri="{FF2B5EF4-FFF2-40B4-BE49-F238E27FC236}">
                <a16:creationId xmlns:a16="http://schemas.microsoft.com/office/drawing/2014/main" id="{F623D4D0-1FC1-8B9B-C87F-E56CB84523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9CB5A0-3FBF-42BD-B7E9-DFE2E7A0C9FA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7430908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Κεν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ημερομηνίας 1">
            <a:extLst>
              <a:ext uri="{FF2B5EF4-FFF2-40B4-BE49-F238E27FC236}">
                <a16:creationId xmlns:a16="http://schemas.microsoft.com/office/drawing/2014/main" id="{B298E490-71C1-094C-569D-5AF49775F2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AF31C3-9344-4E3A-8194-84FB9D1C90AB}" type="datetimeFigureOut">
              <a:rPr lang="el-GR" smtClean="0"/>
              <a:t>21/5/2025</a:t>
            </a:fld>
            <a:endParaRPr lang="el-GR"/>
          </a:p>
        </p:txBody>
      </p:sp>
      <p:sp>
        <p:nvSpPr>
          <p:cNvPr id="3" name="Θέση υποσέλιδου 2">
            <a:extLst>
              <a:ext uri="{FF2B5EF4-FFF2-40B4-BE49-F238E27FC236}">
                <a16:creationId xmlns:a16="http://schemas.microsoft.com/office/drawing/2014/main" id="{5BDC6A5C-5E42-29B5-E276-045B9C5199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4" name="Θέση αριθμού διαφάνειας 3">
            <a:extLst>
              <a:ext uri="{FF2B5EF4-FFF2-40B4-BE49-F238E27FC236}">
                <a16:creationId xmlns:a16="http://schemas.microsoft.com/office/drawing/2014/main" id="{D30560B3-AB17-FAE9-87D7-58A0CCC02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9CB5A0-3FBF-42BD-B7E9-DFE2E7A0C9FA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9633543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Περιεχόμενο με λεζάντ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AAA4B2B8-8E51-948F-C696-264C92B3C9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90E75C5F-1627-DBD9-905C-E29B3587CB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4" name="Θέση κειμένου 3">
            <a:extLst>
              <a:ext uri="{FF2B5EF4-FFF2-40B4-BE49-F238E27FC236}">
                <a16:creationId xmlns:a16="http://schemas.microsoft.com/office/drawing/2014/main" id="{01FD31D3-7038-C3B2-64E1-3DA0C51C1D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5" name="Θέση ημερομηνίας 4">
            <a:extLst>
              <a:ext uri="{FF2B5EF4-FFF2-40B4-BE49-F238E27FC236}">
                <a16:creationId xmlns:a16="http://schemas.microsoft.com/office/drawing/2014/main" id="{EE9D28FF-578C-4C25-9314-44F5919E4A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AF31C3-9344-4E3A-8194-84FB9D1C90AB}" type="datetimeFigureOut">
              <a:rPr lang="el-GR" smtClean="0"/>
              <a:t>21/5/2025</a:t>
            </a:fld>
            <a:endParaRPr lang="el-GR"/>
          </a:p>
        </p:txBody>
      </p:sp>
      <p:sp>
        <p:nvSpPr>
          <p:cNvPr id="6" name="Θέση υποσέλιδου 5">
            <a:extLst>
              <a:ext uri="{FF2B5EF4-FFF2-40B4-BE49-F238E27FC236}">
                <a16:creationId xmlns:a16="http://schemas.microsoft.com/office/drawing/2014/main" id="{BC7FB4FE-299E-21F5-EB79-65549C00CD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Θέση αριθμού διαφάνειας 6">
            <a:extLst>
              <a:ext uri="{FF2B5EF4-FFF2-40B4-BE49-F238E27FC236}">
                <a16:creationId xmlns:a16="http://schemas.microsoft.com/office/drawing/2014/main" id="{EBAD72CF-73B0-0583-21CD-28FA81B059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9CB5A0-3FBF-42BD-B7E9-DFE2E7A0C9FA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2268600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Εικόνα με λεζάντ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C53BC792-4E62-4E5C-CA1C-14A0EDB500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εικόνας 2">
            <a:extLst>
              <a:ext uri="{FF2B5EF4-FFF2-40B4-BE49-F238E27FC236}">
                <a16:creationId xmlns:a16="http://schemas.microsoft.com/office/drawing/2014/main" id="{E7CA6E8B-2F8D-519E-ED68-2804D17C1F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l-GR"/>
          </a:p>
        </p:txBody>
      </p:sp>
      <p:sp>
        <p:nvSpPr>
          <p:cNvPr id="4" name="Θέση κειμένου 3">
            <a:extLst>
              <a:ext uri="{FF2B5EF4-FFF2-40B4-BE49-F238E27FC236}">
                <a16:creationId xmlns:a16="http://schemas.microsoft.com/office/drawing/2014/main" id="{9972F8C2-8E7E-DE07-1100-46F8209BB6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5" name="Θέση ημερομηνίας 4">
            <a:extLst>
              <a:ext uri="{FF2B5EF4-FFF2-40B4-BE49-F238E27FC236}">
                <a16:creationId xmlns:a16="http://schemas.microsoft.com/office/drawing/2014/main" id="{0F63F592-B796-AAE1-550C-4B7E070B17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AF31C3-9344-4E3A-8194-84FB9D1C90AB}" type="datetimeFigureOut">
              <a:rPr lang="el-GR" smtClean="0"/>
              <a:t>21/5/2025</a:t>
            </a:fld>
            <a:endParaRPr lang="el-GR"/>
          </a:p>
        </p:txBody>
      </p:sp>
      <p:sp>
        <p:nvSpPr>
          <p:cNvPr id="6" name="Θέση υποσέλιδου 5">
            <a:extLst>
              <a:ext uri="{FF2B5EF4-FFF2-40B4-BE49-F238E27FC236}">
                <a16:creationId xmlns:a16="http://schemas.microsoft.com/office/drawing/2014/main" id="{A257ACB7-BCC2-DB1C-0F60-1A650782C8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Θέση αριθμού διαφάνειας 6">
            <a:extLst>
              <a:ext uri="{FF2B5EF4-FFF2-40B4-BE49-F238E27FC236}">
                <a16:creationId xmlns:a16="http://schemas.microsoft.com/office/drawing/2014/main" id="{CEFB274B-D9EF-88B3-DBB7-FFF283FF91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9CB5A0-3FBF-42BD-B7E9-DFE2E7A0C9FA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6194045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τίτλου 1">
            <a:extLst>
              <a:ext uri="{FF2B5EF4-FFF2-40B4-BE49-F238E27FC236}">
                <a16:creationId xmlns:a16="http://schemas.microsoft.com/office/drawing/2014/main" id="{EB6E5042-E838-C1AA-3156-C969B7D732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κειμένου 2">
            <a:extLst>
              <a:ext uri="{FF2B5EF4-FFF2-40B4-BE49-F238E27FC236}">
                <a16:creationId xmlns:a16="http://schemas.microsoft.com/office/drawing/2014/main" id="{3941D8C5-6354-C80D-D60A-F0ED2E2B1E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4" name="Θέση ημερομηνίας 3">
            <a:extLst>
              <a:ext uri="{FF2B5EF4-FFF2-40B4-BE49-F238E27FC236}">
                <a16:creationId xmlns:a16="http://schemas.microsoft.com/office/drawing/2014/main" id="{87510992-4880-CFBD-DAA6-A46B5C1966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BAF31C3-9344-4E3A-8194-84FB9D1C90AB}" type="datetimeFigureOut">
              <a:rPr lang="el-GR" smtClean="0"/>
              <a:t>21/5/2025</a:t>
            </a:fld>
            <a:endParaRPr lang="el-GR"/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6CB4F2CB-F0AC-1948-1F2C-7108D5B48D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l-GR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A2C88549-EEF4-175F-8E6C-20A008DE84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D9CB5A0-3FBF-42BD-B7E9-DFE2E7A0C9FA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6046300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l-G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5" Type="http://schemas.openxmlformats.org/officeDocument/2006/relationships/image" Target="../media/image5.png"/><Relationship Id="rId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christsi33/PdaGui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Εικόνα 12" descr="Εικόνα που περιέχει εσωτερική διακόσμηση, έπιπλα, τραπέζι, τραπεζάκι&#10;&#10;Το περιεχόμενο που δημιουργείται από τεχνολογία AI ενδέχεται να είναι εσφαλμένο.">
            <a:extLst>
              <a:ext uri="{FF2B5EF4-FFF2-40B4-BE49-F238E27FC236}">
                <a16:creationId xmlns:a16="http://schemas.microsoft.com/office/drawing/2014/main" id="{4BE975DB-7CB3-8D09-BCFF-AB8C7BF9577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92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2072" t="47092" r="-3553" b="-46751"/>
          <a:stretch/>
        </p:blipFill>
        <p:spPr>
          <a:xfrm>
            <a:off x="-272375" y="2932490"/>
            <a:ext cx="13038539" cy="7574355"/>
          </a:xfrm>
          <a:prstGeom prst="rect">
            <a:avLst/>
          </a:prstGeom>
        </p:spPr>
      </p:pic>
      <p:sp>
        <p:nvSpPr>
          <p:cNvPr id="5" name="Ορθογώνιο 4">
            <a:extLst>
              <a:ext uri="{FF2B5EF4-FFF2-40B4-BE49-F238E27FC236}">
                <a16:creationId xmlns:a16="http://schemas.microsoft.com/office/drawing/2014/main" id="{50BA653C-D034-6752-E8C5-A6B7EFAB8050}"/>
              </a:ext>
            </a:extLst>
          </p:cNvPr>
          <p:cNvSpPr/>
          <p:nvPr/>
        </p:nvSpPr>
        <p:spPr>
          <a:xfrm>
            <a:off x="-4280170" y="5783093"/>
            <a:ext cx="23186571" cy="110707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dirty="0"/>
          </a:p>
        </p:txBody>
      </p:sp>
      <p:sp>
        <p:nvSpPr>
          <p:cNvPr id="7" name="Τίτλος 6">
            <a:extLst>
              <a:ext uri="{FF2B5EF4-FFF2-40B4-BE49-F238E27FC236}">
                <a16:creationId xmlns:a16="http://schemas.microsoft.com/office/drawing/2014/main" id="{441A7A44-D9A8-0BD7-79FB-B787AB7206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41400" y="615831"/>
            <a:ext cx="10109200" cy="1757755"/>
          </a:xfrm>
        </p:spPr>
        <p:txBody>
          <a:bodyPr vert="horz" lIns="91440" tIns="45720" rIns="91440" bIns="45720" rtlCol="0" anchor="b">
            <a:noAutofit/>
          </a:bodyPr>
          <a:lstStyle/>
          <a:p>
            <a:pPr>
              <a:spcAft>
                <a:spcPts val="1200"/>
              </a:spcAft>
            </a:pPr>
            <a:r>
              <a:rPr lang="en-US" b="1" i="0" dirty="0">
                <a:solidFill>
                  <a:schemeClr val="accent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PDA Order Management System (Qt GUI)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A855D29-EB9D-8833-8A6D-38D7FEE74868}"/>
              </a:ext>
            </a:extLst>
          </p:cNvPr>
          <p:cNvSpPr txBox="1"/>
          <p:nvPr/>
        </p:nvSpPr>
        <p:spPr>
          <a:xfrm>
            <a:off x="248056" y="3925510"/>
            <a:ext cx="1547670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ΟΜΑΔΑ</a:t>
            </a:r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el-G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ΕΛΕΥΘΕΡΙΑ ΚΟΥΡΤΑ	23056</a:t>
            </a:r>
          </a:p>
          <a:p>
            <a:r>
              <a:rPr lang="el-G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ΧΡΗΣΤΟΣ ΤΣΙΤΛΑΚΙΔΗΣ	23065</a:t>
            </a:r>
          </a:p>
          <a:p>
            <a:r>
              <a:rPr lang="el-G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ΡΟΖΑΛΙΑ ΠΟΛΥΓΥΡΙΝΟΥ	23025</a:t>
            </a:r>
          </a:p>
        </p:txBody>
      </p:sp>
      <p:sp>
        <p:nvSpPr>
          <p:cNvPr id="11" name="Τίτλος 1">
            <a:extLst>
              <a:ext uri="{FF2B5EF4-FFF2-40B4-BE49-F238E27FC236}">
                <a16:creationId xmlns:a16="http://schemas.microsoft.com/office/drawing/2014/main" id="{C2604EE2-E83C-8A43-42B0-7BC0B507B1CE}"/>
              </a:ext>
            </a:extLst>
          </p:cNvPr>
          <p:cNvSpPr txBox="1">
            <a:spLocks/>
          </p:cNvSpPr>
          <p:nvPr/>
        </p:nvSpPr>
        <p:spPr>
          <a:xfrm>
            <a:off x="558800" y="6223000"/>
            <a:ext cx="110744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l-GR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81642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518A38-4FDE-B96A-99CC-B3224B7E4B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Ορθογώνιο 7">
            <a:extLst>
              <a:ext uri="{FF2B5EF4-FFF2-40B4-BE49-F238E27FC236}">
                <a16:creationId xmlns:a16="http://schemas.microsoft.com/office/drawing/2014/main" id="{8CACBD3F-6B9C-6969-35E0-E70D9BD2FB1E}"/>
              </a:ext>
            </a:extLst>
          </p:cNvPr>
          <p:cNvSpPr/>
          <p:nvPr/>
        </p:nvSpPr>
        <p:spPr>
          <a:xfrm>
            <a:off x="-44283086" y="-35922857"/>
            <a:ext cx="51010457" cy="3847011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0" name="Τίτλος 9">
            <a:extLst>
              <a:ext uri="{FF2B5EF4-FFF2-40B4-BE49-F238E27FC236}">
                <a16:creationId xmlns:a16="http://schemas.microsoft.com/office/drawing/2014/main" id="{7401FAA4-67D4-4E97-6929-8716C1E65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063" y="634633"/>
            <a:ext cx="6091989" cy="1325563"/>
          </a:xfrm>
        </p:spPr>
        <p:txBody>
          <a:bodyPr>
            <a:noAutofit/>
          </a:bodyPr>
          <a:lstStyle/>
          <a:p>
            <a:r>
              <a:rPr lang="el-GR" sz="48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Σύγκριση µε </a:t>
            </a:r>
            <a:r>
              <a:rPr lang="en-US" sz="48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AI-Generated Code</a:t>
            </a:r>
            <a:endParaRPr lang="el-GR" sz="48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4" name="Εικόνα 13" descr="Εικόνα που περιέχει clipart, κύκλος, σύμβολο, γραφικά&#10;&#10;Το περιεχόμενο που δημιουργείται από τεχνολογία AI ενδέχεται να είναι εσφαλμένο.">
            <a:extLst>
              <a:ext uri="{FF2B5EF4-FFF2-40B4-BE49-F238E27FC236}">
                <a16:creationId xmlns:a16="http://schemas.microsoft.com/office/drawing/2014/main" id="{91CF13FF-A7F7-2094-83DE-E9990DCBEF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5737" y="2157206"/>
            <a:ext cx="1912792" cy="1912792"/>
          </a:xfrm>
          <a:prstGeom prst="flowChartConnector">
            <a:avLst/>
          </a:prstGeom>
        </p:spPr>
      </p:pic>
      <p:grpSp>
        <p:nvGrpSpPr>
          <p:cNvPr id="78" name="Ομάδα 77">
            <a:extLst>
              <a:ext uri="{FF2B5EF4-FFF2-40B4-BE49-F238E27FC236}">
                <a16:creationId xmlns:a16="http://schemas.microsoft.com/office/drawing/2014/main" id="{C2AD91AB-586B-25FE-C399-DAD451FB181B}"/>
              </a:ext>
            </a:extLst>
          </p:cNvPr>
          <p:cNvGrpSpPr/>
          <p:nvPr/>
        </p:nvGrpSpPr>
        <p:grpSpPr>
          <a:xfrm>
            <a:off x="4939919" y="3985887"/>
            <a:ext cx="2516000" cy="2675194"/>
            <a:chOff x="6921366" y="-341120"/>
            <a:chExt cx="2394663" cy="2643973"/>
          </a:xfrm>
        </p:grpSpPr>
        <p:pic>
          <p:nvPicPr>
            <p:cNvPr id="12" name="Εικόνα 11" descr="Εικόνα που περιέχει σύμβολο, λογότυπο, γραφικά, γραμματοσειρά&#10;&#10;Το περιεχόμενο που δημιουργείται από τεχνολογία AI ενδέχεται να είναι εσφαλμένο.">
              <a:extLst>
                <a:ext uri="{FF2B5EF4-FFF2-40B4-BE49-F238E27FC236}">
                  <a16:creationId xmlns:a16="http://schemas.microsoft.com/office/drawing/2014/main" id="{124017A4-9FD0-5AAF-4F02-F2939227F74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21366" y="291975"/>
              <a:ext cx="2010878" cy="2010878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851CB7D-1097-1A70-9A44-B76C0FBA5BA6}"/>
                </a:ext>
              </a:extLst>
            </p:cNvPr>
            <p:cNvSpPr txBox="1"/>
            <p:nvPr/>
          </p:nvSpPr>
          <p:spPr>
            <a:xfrm rot="1577429">
              <a:off x="7675836" y="-341120"/>
              <a:ext cx="1640193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l-GR" sz="8000" dirty="0"/>
                <a:t>👑</a:t>
              </a:r>
              <a:r>
                <a:rPr lang="el-GR" dirty="0"/>
                <a:t> </a:t>
              </a:r>
            </a:p>
          </p:txBody>
        </p:sp>
      </p:grpSp>
      <p:sp>
        <p:nvSpPr>
          <p:cNvPr id="75" name="TextBox 74">
            <a:extLst>
              <a:ext uri="{FF2B5EF4-FFF2-40B4-BE49-F238E27FC236}">
                <a16:creationId xmlns:a16="http://schemas.microsoft.com/office/drawing/2014/main" id="{2EA7A4B2-746E-FC95-53CD-CE33B8A72CB5}"/>
              </a:ext>
            </a:extLst>
          </p:cNvPr>
          <p:cNvSpPr txBox="1"/>
          <p:nvPr/>
        </p:nvSpPr>
        <p:spPr>
          <a:xfrm>
            <a:off x="6642538" y="16136"/>
            <a:ext cx="5246267" cy="455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l-GR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l-GR" sz="2400" dirty="0">
                <a:solidFill>
                  <a:schemeClr val="accent1"/>
                </a:solidFill>
              </a:rPr>
              <a:t>🔹 </a:t>
            </a:r>
            <a:r>
              <a:rPr lang="el-GR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Χρησιμοποιήθηκε AI (π.χ. 	ChatGPT, 	Copilot);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l-GR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Ναι, χρησιμοποιήσαμε ChatGPT κυρίως για βοήθεια στην εξοικείωση με το Qt και τη σύνδεση C++ με GUI.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l-GR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Μας βοήθησε να καταλάβουμε πώς να ρυθμίσουμε σωστά τα widgets, signals &amp; slots.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l-GR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Το χρησιμοποιήσαμε για να λύσουμε σφάλματα που εμφανίζονταν στο Visual Studio Code, όπως προβλήματα με include paths και qmake.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l-GR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Δεν αντιγράψαμε έτοιμο κώδικα — χρησιμοποιήθηκε καθαρά συμβουλευτικά για debugging και κατανόηση.</a:t>
            </a:r>
          </a:p>
          <a:p>
            <a:endParaRPr lang="el-GR" dirty="0"/>
          </a:p>
        </p:txBody>
      </p:sp>
      <p:sp>
        <p:nvSpPr>
          <p:cNvPr id="77" name="Rectangle 59">
            <a:extLst>
              <a:ext uri="{FF2B5EF4-FFF2-40B4-BE49-F238E27FC236}">
                <a16:creationId xmlns:a16="http://schemas.microsoft.com/office/drawing/2014/main" id="{D48B54B6-DEFD-608A-4474-2696D50AD5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53749" y="2634399"/>
            <a:ext cx="5419432" cy="39395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buNone/>
            </a:pPr>
            <a:r>
              <a:rPr lang="el-GR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🔹 Διαφορές στον Κώδικα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l-GR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Ο δικός μας κώδικας είχε περισσότερους ελέγχους (π.χ. έγκυρη ποσότητα, ενεργές παραγγελίες).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l-GR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Δώσαμε έμφαση στη φιλικότητα προς τον χρήστη (ειδοποιήσεις, επιλογές).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l-GR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Ο AI κώδικας ήταν πιο απλοποιημένος και λιγότερο ασφαλής.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l-GR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Σχεδιάσαμε τη ροή με βάση πραγματικές ανάγκες χρήσης σε εστίαση.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l-GR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Ο AI κώδικας βοήθησε σαν βάση, αλλά χρειάστηκε βελτιώσεις για πρακτική χρήση.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l-GR" altLang="el-G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5EF54134-C2F5-C85F-6D3A-C566C258F6BA}"/>
              </a:ext>
            </a:extLst>
          </p:cNvPr>
          <p:cNvSpPr txBox="1"/>
          <p:nvPr/>
        </p:nvSpPr>
        <p:spPr>
          <a:xfrm>
            <a:off x="7019137" y="4425810"/>
            <a:ext cx="4493068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8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🔹 </a:t>
            </a:r>
            <a:r>
              <a:rPr lang="el-GR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Συμπέρασμα</a:t>
            </a: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l-GR" b="1" dirty="0">
                <a:latin typeface="Courier New" panose="02070309020205020404" pitchFamily="49" charset="0"/>
                <a:cs typeface="Courier New" panose="02070309020205020404" pitchFamily="49" charset="0"/>
              </a:rPr>
              <a:t>Ο AI κώδικας ήταν γρήγορος και λειτουργικός, αλλά ο δικός μας ήταν πιο ασφαλής και φιλικός προς τον χρήστη. Χρειάστηκε παρέμβαση για πρακτική αξιοπιστία.</a:t>
            </a:r>
          </a:p>
        </p:txBody>
      </p:sp>
    </p:spTree>
    <p:extLst>
      <p:ext uri="{BB962C8B-B14F-4D97-AF65-F5344CB8AC3E}">
        <p14:creationId xmlns:p14="http://schemas.microsoft.com/office/powerpoint/2010/main" val="3424887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F02E51-C3DC-41B1-BF18-19E9773ADA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Ορθογώνιο 3">
            <a:extLst>
              <a:ext uri="{FF2B5EF4-FFF2-40B4-BE49-F238E27FC236}">
                <a16:creationId xmlns:a16="http://schemas.microsoft.com/office/drawing/2014/main" id="{A2EED01F-B347-FF73-7DD2-2F38F723FA36}"/>
              </a:ext>
            </a:extLst>
          </p:cNvPr>
          <p:cNvSpPr/>
          <p:nvPr/>
        </p:nvSpPr>
        <p:spPr>
          <a:xfrm>
            <a:off x="3961128" y="5590540"/>
            <a:ext cx="55808701" cy="2782823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dirty="0"/>
          </a:p>
        </p:txBody>
      </p:sp>
      <p:sp>
        <p:nvSpPr>
          <p:cNvPr id="2" name="Τίτλος 1">
            <a:extLst>
              <a:ext uri="{FF2B5EF4-FFF2-40B4-BE49-F238E27FC236}">
                <a16:creationId xmlns:a16="http://schemas.microsoft.com/office/drawing/2014/main" id="{27CC73F0-87AA-FB4A-BF0B-6363F9EDF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4023" y="5198772"/>
            <a:ext cx="9154751" cy="2143760"/>
          </a:xfrm>
        </p:spPr>
        <p:txBody>
          <a:bodyPr>
            <a:normAutofit/>
          </a:bodyPr>
          <a:lstStyle/>
          <a:p>
            <a:r>
              <a:rPr lang="el-G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Συμπεράσματα &amp; </a:t>
            </a:r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Lessons Learned</a:t>
            </a:r>
            <a:endParaRPr lang="el-GR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C6E433-0B87-8F55-3FE9-D845D9A32EA4}"/>
              </a:ext>
            </a:extLst>
          </p:cNvPr>
          <p:cNvSpPr txBox="1"/>
          <p:nvPr/>
        </p:nvSpPr>
        <p:spPr>
          <a:xfrm>
            <a:off x="0" y="-11883"/>
            <a:ext cx="3961128" cy="70480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l-GR" b="1" dirty="0">
                <a:latin typeface="Courier New" panose="02070309020205020404" pitchFamily="49" charset="0"/>
                <a:cs typeface="Courier New" panose="02070309020205020404" pitchFamily="49" charset="0"/>
              </a:rPr>
              <a:t>🔹 </a:t>
            </a:r>
            <a:r>
              <a:rPr lang="el-GR" sz="28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Τι μάθαμε από το 	project: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b="1" dirty="0">
                <a:latin typeface="Courier New" panose="02070309020205020404" pitchFamily="49" charset="0"/>
                <a:cs typeface="Courier New" panose="02070309020205020404" pitchFamily="49" charset="0"/>
              </a:rPr>
              <a:t>Πώς να χρησιμοποιούμε το Qt για την υλοποίηση γραφικού περιβάλλοντος σε C++.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b="1" dirty="0">
                <a:latin typeface="Courier New" panose="02070309020205020404" pitchFamily="49" charset="0"/>
                <a:cs typeface="Courier New" panose="02070309020205020404" pitchFamily="49" charset="0"/>
              </a:rPr>
              <a:t>Σχεδίαση και υλοποίηση δομών δεδομένων για παραγγελίες, προϊόντα και τραπέζια.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b="1" dirty="0">
                <a:latin typeface="Courier New" panose="02070309020205020404" pitchFamily="49" charset="0"/>
                <a:cs typeface="Courier New" panose="02070309020205020404" pitchFamily="49" charset="0"/>
              </a:rPr>
              <a:t>Διαχείριση signals και slots, καθώς και τη σύνδεση GUI με τη λογική της εφαρμογής.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b="1" dirty="0">
                <a:latin typeface="Courier New" panose="02070309020205020404" pitchFamily="49" charset="0"/>
                <a:cs typeface="Courier New" panose="02070309020205020404" pitchFamily="49" charset="0"/>
              </a:rPr>
              <a:t>Τη σημασία του να δοκιμάζουμε σε πραγματικές συνθήκες και να κάνουμε συνεχείς βελτιώσεις.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b="1" dirty="0">
                <a:latin typeface="Courier New" panose="02070309020205020404" pitchFamily="49" charset="0"/>
                <a:cs typeface="Courier New" panose="02070309020205020404" pitchFamily="49" charset="0"/>
              </a:rPr>
              <a:t>Πώς να συνεργαζόμαστε ομαδικά και να οργανώνουμε κώδικα σε ένα ολοκληρωμένο σύστημα.</a:t>
            </a:r>
          </a:p>
          <a:p>
            <a:endParaRPr lang="el-G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236281-838C-117B-28D9-A9D4A6F9648F}"/>
              </a:ext>
            </a:extLst>
          </p:cNvPr>
          <p:cNvSpPr txBox="1"/>
          <p:nvPr/>
        </p:nvSpPr>
        <p:spPr>
          <a:xfrm>
            <a:off x="3694481" y="-11883"/>
            <a:ext cx="4536393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l-GR" b="1" dirty="0">
                <a:latin typeface="Courier New" panose="02070309020205020404" pitchFamily="49" charset="0"/>
                <a:cs typeface="Courier New" panose="02070309020205020404" pitchFamily="49" charset="0"/>
              </a:rPr>
              <a:t>🔹 </a:t>
            </a:r>
            <a:r>
              <a:rPr lang="el-GR" sz="28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Τι θα μπορούσε να 	βελτιωθεί: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b="1" dirty="0">
                <a:latin typeface="Courier New" panose="02070309020205020404" pitchFamily="49" charset="0"/>
                <a:cs typeface="Courier New" panose="02070309020205020404" pitchFamily="49" charset="0"/>
              </a:rPr>
              <a:t>Η διαχείριση σφαλμάτων θα μπορούσε να γίνει πιο εξελιγμένη, π.χ. καλύτερα μηνύματα στον χρήστη.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b="1" dirty="0">
                <a:latin typeface="Courier New" panose="02070309020205020404" pitchFamily="49" charset="0"/>
                <a:cs typeface="Courier New" panose="02070309020205020404" pitchFamily="49" charset="0"/>
              </a:rPr>
              <a:t>Η επεκτασιμότητα του συστήματος ώστε να υποστηρίζει μεγαλύτερο αριθμό τραπεζιών ή παραλλαγών μενού.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b="1" dirty="0">
                <a:latin typeface="Courier New" panose="02070309020205020404" pitchFamily="49" charset="0"/>
                <a:cs typeface="Courier New" panose="02070309020205020404" pitchFamily="49" charset="0"/>
              </a:rPr>
              <a:t>Πιο καλαίσθητο και responsive GUI, ειδικά για χρήση σε tablets ή touchscreens.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b="1" dirty="0">
                <a:latin typeface="Courier New" panose="02070309020205020404" pitchFamily="49" charset="0"/>
                <a:cs typeface="Courier New" panose="02070309020205020404" pitchFamily="49" charset="0"/>
              </a:rPr>
              <a:t>Ενίσχυση του modularity του κώδικα για ευκολότερη συντήρηση ή μελλοντικές αλλαγές.</a:t>
            </a:r>
          </a:p>
          <a:p>
            <a:endParaRPr lang="el-G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E14482-FD8E-7EEE-8BA1-16797795080B}"/>
              </a:ext>
            </a:extLst>
          </p:cNvPr>
          <p:cNvSpPr txBox="1"/>
          <p:nvPr/>
        </p:nvSpPr>
        <p:spPr>
          <a:xfrm>
            <a:off x="8089900" y="0"/>
            <a:ext cx="4343400" cy="581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l-GR" b="1" dirty="0">
                <a:latin typeface="Courier New" panose="02070309020205020404" pitchFamily="49" charset="0"/>
                <a:cs typeface="Courier New" panose="02070309020205020404" pitchFamily="49" charset="0"/>
              </a:rPr>
              <a:t>🔹 </a:t>
            </a:r>
            <a:r>
              <a:rPr lang="el-GR" sz="28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Μελλοντικές προεκτάσεις 	του project: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b="1" dirty="0">
                <a:latin typeface="Courier New" panose="02070309020205020404" pitchFamily="49" charset="0"/>
                <a:cs typeface="Courier New" panose="02070309020205020404" pitchFamily="49" charset="0"/>
              </a:rPr>
              <a:t>Δικτυακή λειτουργία με αποστολή παραγγελιών σε κουζίνα μέσω τοπικού server.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b="1" dirty="0">
                <a:latin typeface="Courier New" panose="02070309020205020404" pitchFamily="49" charset="0"/>
                <a:cs typeface="Courier New" panose="02070309020205020404" pitchFamily="49" charset="0"/>
              </a:rPr>
              <a:t>Λογαριασμοί χρηστών (σερβιτόροι/μάνατζερ) με διαφορετικά δικαιώματα.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b="1" dirty="0">
                <a:latin typeface="Courier New" panose="02070309020205020404" pitchFamily="49" charset="0"/>
                <a:cs typeface="Courier New" panose="02070309020205020404" pitchFamily="49" charset="0"/>
              </a:rPr>
              <a:t>Analytics για παραγγελίες και έσοδα ανά τραπέζι ή προϊόν.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b="1" dirty="0">
                <a:latin typeface="Courier New" panose="02070309020205020404" pitchFamily="49" charset="0"/>
                <a:cs typeface="Courier New" panose="02070309020205020404" pitchFamily="49" charset="0"/>
              </a:rPr>
              <a:t>Υποστήριξη για φορητές συσκευές (mobile/tablet) </a:t>
            </a:r>
          </a:p>
          <a:p>
            <a:r>
              <a:rPr lang="el-GR" b="1" dirty="0">
                <a:latin typeface="Courier New" panose="02070309020205020404" pitchFamily="49" charset="0"/>
                <a:cs typeface="Courier New" panose="02070309020205020404" pitchFamily="49" charset="0"/>
              </a:rPr>
              <a:t>  με responsive GUI.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b="1" dirty="0">
                <a:latin typeface="Courier New" panose="02070309020205020404" pitchFamily="49" charset="0"/>
                <a:cs typeface="Courier New" panose="02070309020205020404" pitchFamily="49" charset="0"/>
              </a:rPr>
              <a:t>Εκτύπωση σε φυσικό θερμικό εκτυπωτή αντί για απλή αποθήκευση σε αρχείο.</a:t>
            </a:r>
          </a:p>
          <a:p>
            <a:endParaRPr lang="el-G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D4F4A6-A484-ED63-9423-13536A1D7555}"/>
              </a:ext>
            </a:extLst>
          </p:cNvPr>
          <p:cNvSpPr txBox="1"/>
          <p:nvPr/>
        </p:nvSpPr>
        <p:spPr>
          <a:xfrm>
            <a:off x="11168509" y="5934670"/>
            <a:ext cx="113524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5400" dirty="0"/>
              <a:t>💕</a:t>
            </a:r>
          </a:p>
        </p:txBody>
      </p:sp>
    </p:spTree>
    <p:extLst>
      <p:ext uri="{BB962C8B-B14F-4D97-AF65-F5344CB8AC3E}">
        <p14:creationId xmlns:p14="http://schemas.microsoft.com/office/powerpoint/2010/main" val="5707892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FDF446-61B8-A0CD-A6E1-9EF7769890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Ορθογώνιο 4">
            <a:extLst>
              <a:ext uri="{FF2B5EF4-FFF2-40B4-BE49-F238E27FC236}">
                <a16:creationId xmlns:a16="http://schemas.microsoft.com/office/drawing/2014/main" id="{FD0B5655-40CA-D25F-1DEC-36485139DF7E}"/>
              </a:ext>
            </a:extLst>
          </p:cNvPr>
          <p:cNvSpPr/>
          <p:nvPr/>
        </p:nvSpPr>
        <p:spPr>
          <a:xfrm>
            <a:off x="-28520571" y="-9365343"/>
            <a:ext cx="78377141" cy="110707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2" name="Τίτλος 1">
            <a:extLst>
              <a:ext uri="{FF2B5EF4-FFF2-40B4-BE49-F238E27FC236}">
                <a16:creationId xmlns:a16="http://schemas.microsoft.com/office/drawing/2014/main" id="{C4247869-E9C9-B2BE-AC3D-D388B54277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8800" y="-808037"/>
            <a:ext cx="11074400" cy="2387600"/>
          </a:xfrm>
        </p:spPr>
        <p:txBody>
          <a:bodyPr/>
          <a:lstStyle/>
          <a:p>
            <a:r>
              <a:rPr lang="el-G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Εισαγωγή &amp; </a:t>
            </a:r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Motivation</a:t>
            </a:r>
            <a:endParaRPr lang="el-GR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EE626F6-4B0A-8EFB-8279-A6BF79633C3D}"/>
              </a:ext>
            </a:extLst>
          </p:cNvPr>
          <p:cNvSpPr txBox="1"/>
          <p:nvPr/>
        </p:nvSpPr>
        <p:spPr>
          <a:xfrm>
            <a:off x="-101600" y="1916812"/>
            <a:ext cx="707813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l-GR" b="1" dirty="0">
                <a:latin typeface="Courier New" panose="02070309020205020404" pitchFamily="49" charset="0"/>
                <a:cs typeface="Courier New" panose="02070309020205020404" pitchFamily="49" charset="0"/>
              </a:rPr>
              <a:t>🔹</a:t>
            </a:r>
            <a:r>
              <a:rPr lang="el-GR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l-GR" sz="28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Τι αφορά το project;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l-GR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Ανάπτυξη ψηφιακού βοηθού (PDA) για εστιατόρια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l-GR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Διαχείριση και αποστολή παραγγελιών από σερβιτόρους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l-GR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Υλοποίηση σε C++ με χρήση της βιβλιοθήκης Qt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l-GR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Φιλικό και διαδραστικό γραφικό περιβάλλον (GUI)</a:t>
            </a:r>
          </a:p>
          <a:p>
            <a:endParaRPr lang="el-G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310167-8A14-D402-6D8E-0F09F9A5B882}"/>
              </a:ext>
            </a:extLst>
          </p:cNvPr>
          <p:cNvSpPr txBox="1"/>
          <p:nvPr/>
        </p:nvSpPr>
        <p:spPr>
          <a:xfrm>
            <a:off x="-101600" y="3913300"/>
            <a:ext cx="7281333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l-GR" b="1" dirty="0">
                <a:latin typeface="Courier New" panose="02070309020205020404" pitchFamily="49" charset="0"/>
                <a:cs typeface="Courier New" panose="02070309020205020404" pitchFamily="49" charset="0"/>
              </a:rPr>
              <a:t>🔹</a:t>
            </a:r>
            <a:r>
              <a:rPr lang="el-GR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l-GR" sz="28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Ποιο πρόβλημα λύνει;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l-GR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Καταργεί χειρόγραφες σημειώσεις και λεκτικές παραγγελίες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l-GR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Μειώνει λάθη και καθυστερήσεις στην εξυπηρέτηση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l-GR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Ενισχύει την ακρίβεια και την ταχύτητα καταχώρισης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l-GR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Παρέχει σαφή και οργανωμένη απεικόνιση παραγγελιών</a:t>
            </a:r>
          </a:p>
          <a:p>
            <a:endParaRPr lang="el-G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452713-BD8E-0563-08C7-7CBF28A91B93}"/>
              </a:ext>
            </a:extLst>
          </p:cNvPr>
          <p:cNvSpPr txBox="1"/>
          <p:nvPr/>
        </p:nvSpPr>
        <p:spPr>
          <a:xfrm>
            <a:off x="6900333" y="1916812"/>
            <a:ext cx="5469467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l-GR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🔹 </a:t>
            </a:r>
            <a:r>
              <a:rPr lang="el-GR" sz="28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Γιατί το</a:t>
            </a:r>
            <a:r>
              <a:rPr lang="en-US" sz="28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l-GR" sz="28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επιλέξαμε;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l-GR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Πρακτική εφαρμογή σε έναν αναπτυσσόμενο κλάδο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l-GR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Κάλυψη πραγματικών αναγκών της αγοράς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l-GR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Πρόκληση στην ανάπτυξη GUI με C++ και Qt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l-GR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Ευκαιρία εξάσκησης σε σύγχρονες τεχνικές προγραμματισμού</a:t>
            </a:r>
          </a:p>
          <a:p>
            <a:endParaRPr lang="el-GR" dirty="0"/>
          </a:p>
        </p:txBody>
      </p:sp>
      <p:pic>
        <p:nvPicPr>
          <p:cNvPr id="19" name="Εικόνα 18" descr="Εικόνα που περιέχει σκίτσο/σχέδιο, ζωγραφιά, clipart, λευκό&#10;&#10;Το περιεχόμενο που δημιουργείται από τεχνολογία AI ενδέχεται να είναι εσφαλμένο.">
            <a:extLst>
              <a:ext uri="{FF2B5EF4-FFF2-40B4-BE49-F238E27FC236}">
                <a16:creationId xmlns:a16="http://schemas.microsoft.com/office/drawing/2014/main" id="{7F4AE21D-B30E-3A2B-79D4-E6D913EA81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15" b="20053"/>
          <a:stretch/>
        </p:blipFill>
        <p:spPr>
          <a:xfrm>
            <a:off x="7713339" y="4252571"/>
            <a:ext cx="3321911" cy="2347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6446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638DD8-8383-40B5-7E04-925EB8CF8D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Ορθογώνιο 4">
            <a:extLst>
              <a:ext uri="{FF2B5EF4-FFF2-40B4-BE49-F238E27FC236}">
                <a16:creationId xmlns:a16="http://schemas.microsoft.com/office/drawing/2014/main" id="{19339D2F-C1F7-674C-20C0-01D420A952E6}"/>
              </a:ext>
            </a:extLst>
          </p:cNvPr>
          <p:cNvSpPr/>
          <p:nvPr/>
        </p:nvSpPr>
        <p:spPr>
          <a:xfrm>
            <a:off x="8013700" y="-14761029"/>
            <a:ext cx="23186571" cy="3344091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2" name="Τίτλος 1">
            <a:extLst>
              <a:ext uri="{FF2B5EF4-FFF2-40B4-BE49-F238E27FC236}">
                <a16:creationId xmlns:a16="http://schemas.microsoft.com/office/drawing/2014/main" id="{BB40F155-EBD6-FC86-A3E3-FF69CC8854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13700" y="457200"/>
            <a:ext cx="4330700" cy="170180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Objective &amp; Scope</a:t>
            </a:r>
            <a:endParaRPr lang="el-GR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680885-3EF8-A67F-17BA-EFDB2F8E82DF}"/>
              </a:ext>
            </a:extLst>
          </p:cNvPr>
          <p:cNvSpPr txBox="1"/>
          <p:nvPr/>
        </p:nvSpPr>
        <p:spPr>
          <a:xfrm>
            <a:off x="281389" y="179248"/>
            <a:ext cx="7618011" cy="326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l-GR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🔹 </a:t>
            </a:r>
            <a:r>
              <a:rPr lang="el-GR" sz="28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Κύριοι στόχοι του project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l-GR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Διευκόλυνση καταχώρισης παραγγελιών από σερβιτόρους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l-GR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Μείωση λαθών λόγω χειρόγραφης ή προφορικής καταγραφής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l-GR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Οργάνωση της διαδικασίας παραγγελιοληψίας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l-GR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Εξάσκηση στη δημιουργία εφαρμογής με GUI σε C++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l-GR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Εκμάθηση και αξιοποίηση της βιβλιοθήκης Qt</a:t>
            </a:r>
          </a:p>
          <a:p>
            <a:endParaRPr lang="el-GR" dirty="0"/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57E49E2C-AD49-D401-A52C-2811B7D1BE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1389" y="3441680"/>
            <a:ext cx="7609776" cy="35702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l-GR" altLang="el-GR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🔹</a:t>
            </a:r>
            <a:r>
              <a:rPr kumimoji="0" lang="el-GR" altLang="el-GR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l-GR" altLang="el-GR" sz="2800" b="1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Δυνατότητες &amp; Λειτουργίες</a:t>
            </a:r>
          </a:p>
          <a:p>
            <a:pPr marL="800100" lvl="1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l-GR" altLang="el-GR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Επιλογή τραπεζιού &amp; έναρξη νέας παραγγελίας</a:t>
            </a:r>
          </a:p>
          <a:p>
            <a:pPr marL="800100" lvl="1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l-GR" altLang="el-GR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Προσθήκη προϊόντων από κατηγορίες (Brunch, 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l-GR" altLang="el-GR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Coffee, Food, Drinks)</a:t>
            </a:r>
          </a:p>
          <a:p>
            <a:pPr marL="800100" lvl="1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l-GR" altLang="el-GR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Προεπισκόπηση παραγγελίας πριν την αποστολή</a:t>
            </a:r>
          </a:p>
          <a:p>
            <a:pPr marL="800100" lvl="1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l-GR" altLang="el-GR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Εκτύπωση απόδειξης για κάθε τραπέζι</a:t>
            </a:r>
          </a:p>
          <a:p>
            <a:pPr marL="800100" lvl="1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l-GR" altLang="el-GR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Προσθήκη σχολίων σε κάθε προϊόν</a:t>
            </a:r>
          </a:p>
          <a:p>
            <a:pPr marL="800100" lvl="1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l-GR" altLang="el-GR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Ταυτόχρονη επεξεργασία πολλών τραπεζιών</a:t>
            </a:r>
          </a:p>
          <a:p>
            <a:pPr marL="800100" lvl="1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l-GR" altLang="el-GR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Αποθήκευση αποδείξεων σε αρχείο .txt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l-GR" altLang="el-GR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Απλό &amp; φιλικό γραφικό περιβάλλον (GUI)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l-GR" altLang="el-G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75005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Ορθογώνιο 3">
            <a:extLst>
              <a:ext uri="{FF2B5EF4-FFF2-40B4-BE49-F238E27FC236}">
                <a16:creationId xmlns:a16="http://schemas.microsoft.com/office/drawing/2014/main" id="{E6231106-CEBE-C993-B3F5-C2F440E9CCB5}"/>
              </a:ext>
            </a:extLst>
          </p:cNvPr>
          <p:cNvSpPr/>
          <p:nvPr/>
        </p:nvSpPr>
        <p:spPr>
          <a:xfrm>
            <a:off x="-14434457" y="5567679"/>
            <a:ext cx="51794228" cy="1422254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5" name="Τίτλος 4">
            <a:extLst>
              <a:ext uri="{FF2B5EF4-FFF2-40B4-BE49-F238E27FC236}">
                <a16:creationId xmlns:a16="http://schemas.microsoft.com/office/drawing/2014/main" id="{9F850034-923B-2BFD-3EB3-13A74DC47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3460" y="5801360"/>
            <a:ext cx="10165080" cy="833120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System Architecture</a:t>
            </a:r>
            <a:endParaRPr lang="el-GR" sz="60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AC5DC0-4BE5-21CA-9DC4-A63FBB6C66B1}"/>
              </a:ext>
            </a:extLst>
          </p:cNvPr>
          <p:cNvSpPr txBox="1"/>
          <p:nvPr/>
        </p:nvSpPr>
        <p:spPr>
          <a:xfrm>
            <a:off x="-25168" y="355881"/>
            <a:ext cx="9068508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l-GR" b="1" dirty="0">
                <a:latin typeface="Courier New" panose="02070309020205020404" pitchFamily="49" charset="0"/>
                <a:cs typeface="Courier New" panose="02070309020205020404" pitchFamily="49" charset="0"/>
              </a:rPr>
              <a:t>🔹 </a:t>
            </a:r>
            <a:r>
              <a:rPr lang="el-GR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Πώς λειτουργεί το σύστημα;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l-GR" b="1" dirty="0">
                <a:latin typeface="Courier New" panose="02070309020205020404" pitchFamily="49" charset="0"/>
                <a:cs typeface="Courier New" panose="02070309020205020404" pitchFamily="49" charset="0"/>
              </a:rPr>
              <a:t>Επιλογής τραπεζιού (π.χ. Table 1–9, S1–S9)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l-GR" b="1" dirty="0">
                <a:latin typeface="Courier New" panose="02070309020205020404" pitchFamily="49" charset="0"/>
                <a:cs typeface="Courier New" panose="02070309020205020404" pitchFamily="49" charset="0"/>
              </a:rPr>
              <a:t>Επιλογή κατηγορίας προϊόντων (Brunch, Coffee, Food, Drinks)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l-GR" b="1" dirty="0">
                <a:latin typeface="Courier New" panose="02070309020205020404" pitchFamily="49" charset="0"/>
                <a:cs typeface="Courier New" panose="02070309020205020404" pitchFamily="49" charset="0"/>
              </a:rPr>
              <a:t>Προβολή και επιλογή διαθέσιμων προϊόντων με ποσότητα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l-GR" b="1" dirty="0">
                <a:latin typeface="Courier New" panose="02070309020205020404" pitchFamily="49" charset="0"/>
                <a:cs typeface="Courier New" panose="02070309020205020404" pitchFamily="49" charset="0"/>
              </a:rPr>
              <a:t>Προσθήκη προϊόντων στην παραγγελία μέσω “ADD TO ORDER”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l-GR" b="1" dirty="0">
                <a:latin typeface="Courier New" panose="02070309020205020404" pitchFamily="49" charset="0"/>
                <a:cs typeface="Courier New" panose="02070309020205020404" pitchFamily="49" charset="0"/>
              </a:rPr>
              <a:t>Ολοκλήρωση παραγγελίας με “PRINT RECEIPT” (εκτύπωση)</a:t>
            </a:r>
          </a:p>
          <a:p>
            <a:endParaRPr lang="el-GR" dirty="0"/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56429DB9-1B31-E6A0-703E-C84C776A5F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931379"/>
            <a:ext cx="8520912" cy="22159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l-GR" altLang="el-GR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🔹 </a:t>
            </a:r>
            <a:r>
              <a:rPr kumimoji="0" lang="el-GR" altLang="el-GR" sz="2400" b="1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Κύρια components (Frontend – Backend – 	Database)</a:t>
            </a:r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l-GR" altLang="el-GR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Frontend: Qt GUI – Οπτική διαχείριση παραγγελίας</a:t>
            </a:r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l-GR" altLang="el-GR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Backend: C++ – Λογική διαχείρισης παραγγελίας και ροής</a:t>
            </a:r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l-GR" altLang="el-GR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Database/Αποθήκευση: Αρχεία .txt – Αποθήκευση αποδείξεων τοπικά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l-GR" altLang="el-G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01538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E3A2D4-06CF-C805-C3AD-9D73F2F66B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0CAAB46-92CE-89C8-47A2-6189CEAD81BE}"/>
              </a:ext>
            </a:extLst>
          </p:cNvPr>
          <p:cNvSpPr txBox="1"/>
          <p:nvPr/>
        </p:nvSpPr>
        <p:spPr>
          <a:xfrm>
            <a:off x="0" y="3224335"/>
            <a:ext cx="789887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l-GR" b="1" dirty="0">
                <a:latin typeface="Courier New" panose="02070309020205020404" pitchFamily="49" charset="0"/>
                <a:cs typeface="Courier New" panose="02070309020205020404" pitchFamily="49" charset="0"/>
              </a:rPr>
              <a:t>🔹</a:t>
            </a:r>
            <a:r>
              <a:rPr lang="el-GR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Κύρια λειτουργικά στοιχεία της 	εφαρμογής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l-GR" b="1" dirty="0">
                <a:latin typeface="Courier New" panose="02070309020205020404" pitchFamily="49" charset="0"/>
                <a:cs typeface="Courier New" panose="02070309020205020404" pitchFamily="49" charset="0"/>
              </a:rPr>
              <a:t>Κουμπιά τραπεζιών – επιλογή τραπεζιού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l-GR" b="1" dirty="0">
                <a:latin typeface="Courier New" panose="02070309020205020404" pitchFamily="49" charset="0"/>
                <a:cs typeface="Courier New" panose="02070309020205020404" pitchFamily="49" charset="0"/>
              </a:rPr>
              <a:t>Κατηγορίες μενού – φιλτράρισμα προϊόντων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l-GR" b="1" dirty="0">
                <a:latin typeface="Courier New" panose="02070309020205020404" pitchFamily="49" charset="0"/>
                <a:cs typeface="Courier New" panose="02070309020205020404" pitchFamily="49" charset="0"/>
              </a:rPr>
              <a:t>Λίστα προϊόντων – διαθέσιμα είδη προς επιλογή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l-GR" b="1" dirty="0">
                <a:latin typeface="Courier New" panose="02070309020205020404" pitchFamily="49" charset="0"/>
                <a:cs typeface="Courier New" panose="02070309020205020404" pitchFamily="49" charset="0"/>
              </a:rPr>
              <a:t>Dropdown ποσότητας – επιλογή τεμαχίων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l-GR" b="1" dirty="0">
                <a:latin typeface="Courier New" panose="02070309020205020404" pitchFamily="49" charset="0"/>
                <a:cs typeface="Courier New" panose="02070309020205020404" pitchFamily="49" charset="0"/>
              </a:rPr>
              <a:t>“ADD TO ORDER” – προσθήκη στο καλάθι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l-GR" b="1" dirty="0">
                <a:latin typeface="Courier New" panose="02070309020205020404" pitchFamily="49" charset="0"/>
                <a:cs typeface="Courier New" panose="02070309020205020404" pitchFamily="49" charset="0"/>
              </a:rPr>
              <a:t>Προεπισκόπηση παραγγελίας – εμφάνιση επιλογών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l-GR" b="1" dirty="0">
                <a:latin typeface="Courier New" panose="02070309020205020404" pitchFamily="49" charset="0"/>
                <a:cs typeface="Courier New" panose="02070309020205020404" pitchFamily="49" charset="0"/>
              </a:rPr>
              <a:t>“PRINT RECEIPT” – εκτύπωση ή αποστολή</a:t>
            </a:r>
          </a:p>
          <a:p>
            <a:endParaRPr lang="el-GR" dirty="0"/>
          </a:p>
        </p:txBody>
      </p:sp>
      <p:sp>
        <p:nvSpPr>
          <p:cNvPr id="4" name="Ορθογώνιο 3">
            <a:extLst>
              <a:ext uri="{FF2B5EF4-FFF2-40B4-BE49-F238E27FC236}">
                <a16:creationId xmlns:a16="http://schemas.microsoft.com/office/drawing/2014/main" id="{68C62556-76D5-41AE-033A-00C369942105}"/>
              </a:ext>
            </a:extLst>
          </p:cNvPr>
          <p:cNvSpPr/>
          <p:nvPr/>
        </p:nvSpPr>
        <p:spPr>
          <a:xfrm>
            <a:off x="-3217042" y="1444520"/>
            <a:ext cx="18394855" cy="121669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1A8F5F-A6E0-6494-D00D-CE74F00C762B}"/>
              </a:ext>
            </a:extLst>
          </p:cNvPr>
          <p:cNvSpPr txBox="1"/>
          <p:nvPr/>
        </p:nvSpPr>
        <p:spPr>
          <a:xfrm>
            <a:off x="405740" y="567752"/>
            <a:ext cx="645751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l-GR" b="1" dirty="0">
                <a:latin typeface="Courier New" panose="02070309020205020404" pitchFamily="49" charset="0"/>
                <a:cs typeface="Courier New" panose="02070309020205020404" pitchFamily="49" charset="0"/>
              </a:rPr>
              <a:t>🔹 </a:t>
            </a:r>
            <a:r>
              <a:rPr lang="el-GR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Τεχνολογίες &amp; λόγοι επιλογής</a:t>
            </a:r>
          </a:p>
          <a:p>
            <a:endParaRPr lang="el-GR" dirty="0"/>
          </a:p>
        </p:txBody>
      </p:sp>
      <p:sp>
        <p:nvSpPr>
          <p:cNvPr id="6" name="Τίτλος 4">
            <a:extLst>
              <a:ext uri="{FF2B5EF4-FFF2-40B4-BE49-F238E27FC236}">
                <a16:creationId xmlns:a16="http://schemas.microsoft.com/office/drawing/2014/main" id="{ED40FCF7-25D7-1686-483C-ADC04F3D47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37718"/>
            <a:ext cx="10515600" cy="1325563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System Architecture</a:t>
            </a:r>
            <a:endParaRPr lang="el-GR" sz="60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8" name="Εικόνα 7" descr="Εικόνα που περιέχει σύμβολο, γραφικά, λογότυπο, κύκλος&#10;&#10;Το περιεχόμενο που δημιουργείται από τεχνολογία AI ενδέχεται να είναι εσφαλμένο.">
            <a:extLst>
              <a:ext uri="{FF2B5EF4-FFF2-40B4-BE49-F238E27FC236}">
                <a16:creationId xmlns:a16="http://schemas.microsoft.com/office/drawing/2014/main" id="{0912B5D6-D840-8324-41A3-F9C03A2BD6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3255" y="19991"/>
            <a:ext cx="1325563" cy="1325563"/>
          </a:xfrm>
          <a:prstGeom prst="rect">
            <a:avLst/>
          </a:prstGeom>
        </p:spPr>
      </p:pic>
      <p:pic>
        <p:nvPicPr>
          <p:cNvPr id="15" name="Εικόνα 14" descr="Εικόνα που περιέχει κείμενο, στιγμιότυπο οθόνης, γραμματοσειρά, αριθμός&#10;&#10;Το περιεχόμενο που δημιουργείται από τεχνολογία AI ενδέχεται να είναι εσφαλμένο.">
            <a:extLst>
              <a:ext uri="{FF2B5EF4-FFF2-40B4-BE49-F238E27FC236}">
                <a16:creationId xmlns:a16="http://schemas.microsoft.com/office/drawing/2014/main" id="{BD083512-DE54-FDE9-5D57-C3AF6AAE6E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 trans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995515" y="2760179"/>
            <a:ext cx="3153248" cy="4022961"/>
          </a:xfrm>
          <a:prstGeom prst="rect">
            <a:avLst/>
          </a:prstGeom>
          <a:solidFill>
            <a:schemeClr val="bg1"/>
          </a:solidFill>
          <a:effectLst>
            <a:outerShdw dist="50800" sx="1000" sy="1000" algn="ctr" rotWithShape="0">
              <a:srgbClr val="000000"/>
            </a:outerShdw>
          </a:effectLst>
        </p:spPr>
      </p:pic>
      <p:pic>
        <p:nvPicPr>
          <p:cNvPr id="10" name="Εικόνα 9" descr="Εικόνα που περιέχει σύμβολο, λογότυπο, γραμματοσειρά, γραφικά&#10;&#10;Το περιεχόμενο που δημιουργείται από τεχνολογία AI ενδέχεται να είναι εσφαλμένο.">
            <a:extLst>
              <a:ext uri="{FF2B5EF4-FFF2-40B4-BE49-F238E27FC236}">
                <a16:creationId xmlns:a16="http://schemas.microsoft.com/office/drawing/2014/main" id="{4E5C1C6E-E361-AC1C-8AE6-A3389F2B66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5261" y="49905"/>
            <a:ext cx="1325563" cy="1325563"/>
          </a:xfrm>
          <a:prstGeom prst="rect">
            <a:avLst/>
          </a:prstGeom>
        </p:spPr>
      </p:pic>
      <p:pic>
        <p:nvPicPr>
          <p:cNvPr id="12" name="Εικόνα 11" descr="Εικόνα που περιέχει σκίτσο/σχέδιο, γραμμή, ορθογώνιο παραλληλόγραμμο, γραμματοσειρά&#10;&#10;Το περιεχόμενο που δημιουργείται από τεχνολογία AI ενδέχεται να είναι εσφαλμένο.">
            <a:extLst>
              <a:ext uri="{FF2B5EF4-FFF2-40B4-BE49-F238E27FC236}">
                <a16:creationId xmlns:a16="http://schemas.microsoft.com/office/drawing/2014/main" id="{CF8C5FBA-BCDA-F1B5-00C3-92FC1191EAC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0697" y="49905"/>
            <a:ext cx="1325563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4453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DC5D4E-C235-6031-4047-8A06C1122F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Ορθογώνιο 3">
            <a:extLst>
              <a:ext uri="{FF2B5EF4-FFF2-40B4-BE49-F238E27FC236}">
                <a16:creationId xmlns:a16="http://schemas.microsoft.com/office/drawing/2014/main" id="{7EC50507-9F3B-424F-4558-9192FF8024D6}"/>
              </a:ext>
            </a:extLst>
          </p:cNvPr>
          <p:cNvSpPr/>
          <p:nvPr/>
        </p:nvSpPr>
        <p:spPr>
          <a:xfrm>
            <a:off x="-23794356" y="-18188214"/>
            <a:ext cx="27139804" cy="5101045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dirty="0"/>
          </a:p>
        </p:txBody>
      </p:sp>
      <p:sp>
        <p:nvSpPr>
          <p:cNvPr id="2" name="Τίτλος 1">
            <a:extLst>
              <a:ext uri="{FF2B5EF4-FFF2-40B4-BE49-F238E27FC236}">
                <a16:creationId xmlns:a16="http://schemas.microsoft.com/office/drawing/2014/main" id="{F1977545-D407-E069-9FF9-B53F5A5700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00" y="466725"/>
            <a:ext cx="4292600" cy="1325563"/>
          </a:xfrm>
        </p:spPr>
        <p:txBody>
          <a:bodyPr/>
          <a:lstStyle/>
          <a:p>
            <a:r>
              <a:rPr lang="el-G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Κώδικας &amp; </a:t>
            </a:r>
            <a:br>
              <a:rPr lang="el-G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l-G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Υλοποίηση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1326A5BC-BC38-D413-E458-B23B0F54E8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7012" y="35147"/>
            <a:ext cx="9195912" cy="25853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l-GR" dirty="0"/>
              <a:t>🔹</a:t>
            </a:r>
            <a:r>
              <a:rPr lang="el-GR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Πώς υλοποιήθηκε η βασική λειτουργικότητα</a:t>
            </a:r>
            <a:endParaRPr kumimoji="0" lang="el-GR" altLang="el-GR" sz="2400" b="1" i="0" u="none" strike="noStrike" cap="none" normalizeH="0" baseline="0" dirty="0">
              <a:ln>
                <a:noFill/>
              </a:ln>
              <a:solidFill>
                <a:schemeClr val="accent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800100" marR="0" lvl="1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l-GR" altLang="el-GR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Φόρτωση μενού με κατηγορίες μέσω loadMenu()</a:t>
            </a:r>
          </a:p>
          <a:p>
            <a:pPr marL="800100" marR="0" lvl="1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l-GR" altLang="el-GR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Επιλογή τραπεζιού και σύνδεση με υπάρχουσα ή νέα παραγγελία</a:t>
            </a:r>
          </a:p>
          <a:p>
            <a:pPr marL="800100" marR="0" lvl="1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l-GR" altLang="el-GR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Προσθήκη προϊόντων με ποσότητα και σχόλια</a:t>
            </a:r>
          </a:p>
          <a:p>
            <a:pPr marL="800100" marR="0" lvl="1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l-GR" altLang="el-GR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Εκτύπωση απόδειξης και αποθήκευση σε αρχείο (orders.txt)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l-GR" altLang="el-G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05A2B2-A63D-546A-DBB6-3B10876B7A04}"/>
              </a:ext>
            </a:extLst>
          </p:cNvPr>
          <p:cNvSpPr txBox="1"/>
          <p:nvPr/>
        </p:nvSpPr>
        <p:spPr>
          <a:xfrm>
            <a:off x="3531477" y="2501461"/>
            <a:ext cx="6159061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>
                <a:solidFill>
                  <a:schemeClr val="accent1"/>
                </a:solidFill>
              </a:rPr>
              <a:t>🔹 </a:t>
            </a:r>
            <a:r>
              <a:rPr lang="el-GR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Σημαντικοί αλγόριθμοι ή δομές 	δεδομένων</a:t>
            </a:r>
            <a:endParaRPr lang="el-GR" b="1" dirty="0">
              <a:solidFill>
                <a:schemeClr val="accent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QList: </a:t>
            </a:r>
            <a:r>
              <a:rPr lang="el-GR" dirty="0">
                <a:latin typeface="Courier New" panose="02070309020205020404" pitchFamily="49" charset="0"/>
                <a:cs typeface="Courier New" panose="02070309020205020404" pitchFamily="49" charset="0"/>
              </a:rPr>
              <a:t>Μενού προϊόντων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QMap: </a:t>
            </a:r>
            <a:r>
              <a:rPr lang="el-GR" dirty="0">
                <a:latin typeface="Courier New" panose="02070309020205020404" pitchFamily="49" charset="0"/>
                <a:cs typeface="Courier New" panose="02070309020205020404" pitchFamily="49" charset="0"/>
              </a:rPr>
              <a:t>Παραγγελίες ανά τραπέζι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QString: </a:t>
            </a:r>
            <a:r>
              <a:rPr lang="el-GR" dirty="0">
                <a:latin typeface="Courier New" panose="02070309020205020404" pitchFamily="49" charset="0"/>
                <a:cs typeface="Courier New" panose="02070309020205020404" pitchFamily="49" charset="0"/>
              </a:rPr>
              <a:t>Επιλεγμένο τραπέζι, σχόλια 	κ.ά.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QListWidgetItem: </a:t>
            </a:r>
            <a:r>
              <a:rPr lang="el-GR" dirty="0">
                <a:latin typeface="Courier New" panose="02070309020205020404" pitchFamily="49" charset="0"/>
                <a:cs typeface="Courier New" panose="02070309020205020404" pitchFamily="49" charset="0"/>
              </a:rPr>
              <a:t>Αντικείμενα λίστας 	για εμφάνιση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UI </a:t>
            </a:r>
            <a:endParaRPr lang="el-G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QStringList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l-GR" dirty="0">
                <a:latin typeface="Courier New" panose="02070309020205020404" pitchFamily="49" charset="0"/>
                <a:cs typeface="Courier New" panose="02070309020205020404" pitchFamily="49" charset="0"/>
              </a:rPr>
              <a:t>Λίστα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IDs </a:t>
            </a:r>
            <a:r>
              <a:rPr lang="el-GR" dirty="0">
                <a:latin typeface="Courier New" panose="02070309020205020404" pitchFamily="49" charset="0"/>
                <a:cs typeface="Courier New" panose="02070309020205020404" pitchFamily="49" charset="0"/>
              </a:rPr>
              <a:t>τραπεζιών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QFile &amp; QTextStream: </a:t>
            </a:r>
            <a:r>
              <a:rPr lang="el-GR" dirty="0">
                <a:latin typeface="Courier New" panose="02070309020205020404" pitchFamily="49" charset="0"/>
                <a:cs typeface="Courier New" panose="02070309020205020404" pitchFamily="49" charset="0"/>
              </a:rPr>
              <a:t>Εγγραφή απόδειξης 	σε αρχείο</a:t>
            </a:r>
          </a:p>
        </p:txBody>
      </p:sp>
    </p:spTree>
    <p:extLst>
      <p:ext uri="{BB962C8B-B14F-4D97-AF65-F5344CB8AC3E}">
        <p14:creationId xmlns:p14="http://schemas.microsoft.com/office/powerpoint/2010/main" val="17273670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3C4990-781E-4D70-0E0B-91003B51A2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Ορθογώνιο 3">
            <a:extLst>
              <a:ext uri="{FF2B5EF4-FFF2-40B4-BE49-F238E27FC236}">
                <a16:creationId xmlns:a16="http://schemas.microsoft.com/office/drawing/2014/main" id="{36B4A430-2A6D-832E-D00C-AEAD8686EAAD}"/>
              </a:ext>
            </a:extLst>
          </p:cNvPr>
          <p:cNvSpPr/>
          <p:nvPr/>
        </p:nvSpPr>
        <p:spPr>
          <a:xfrm>
            <a:off x="-8569956" y="-3715574"/>
            <a:ext cx="28638230" cy="1338526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dirty="0"/>
          </a:p>
        </p:txBody>
      </p:sp>
      <p:sp>
        <p:nvSpPr>
          <p:cNvPr id="2" name="Τίτλος 1">
            <a:extLst>
              <a:ext uri="{FF2B5EF4-FFF2-40B4-BE49-F238E27FC236}">
                <a16:creationId xmlns:a16="http://schemas.microsoft.com/office/drawing/2014/main" id="{784D6F37-D6BE-A244-7CB6-A97F0AB9F5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621" y="0"/>
            <a:ext cx="10515600" cy="1325563"/>
          </a:xfrm>
        </p:spPr>
        <p:txBody>
          <a:bodyPr/>
          <a:lstStyle/>
          <a:p>
            <a:r>
              <a:rPr lang="el-G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Κώδικας &amp; Υλοποίηση</a:t>
            </a:r>
            <a:endParaRPr lang="el-G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3E7986-2E5D-745C-0CA9-9C5D5D27E38A}"/>
              </a:ext>
            </a:extLst>
          </p:cNvPr>
          <p:cNvSpPr txBox="1"/>
          <p:nvPr/>
        </p:nvSpPr>
        <p:spPr>
          <a:xfrm>
            <a:off x="249621" y="1265919"/>
            <a:ext cx="874723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l-GR" sz="24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🖥️ </a:t>
            </a:r>
            <a:r>
              <a:rPr lang="en-US" sz="24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GitHub Repository</a:t>
            </a:r>
          </a:p>
          <a:p>
            <a:r>
              <a:rPr lang="el-GR" sz="24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🔗 </a:t>
            </a:r>
            <a:r>
              <a:rPr lang="en-US" sz="24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Link: </a:t>
            </a:r>
            <a:r>
              <a:rPr lang="en-US" sz="24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https://github.com/christsi33/PdaGui</a:t>
            </a:r>
            <a:endParaRPr lang="en-US" sz="2400" b="1" dirty="0">
              <a:solidFill>
                <a:schemeClr val="accent4">
                  <a:lumMod val="40000"/>
                  <a:lumOff val="6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l-GR" b="1" dirty="0">
              <a:solidFill>
                <a:schemeClr val="bg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Εικόνα 5" descr="Εικόνα που περιέχει κείμενο, στιγμιότυπο οθόνης, λογισμικό, αριθμός&#10;&#10;Το περιεχόμενο που δημιουργείται από τεχνολογία AI ενδέχεται να είναι εσφαλμένο.">
            <a:extLst>
              <a:ext uri="{FF2B5EF4-FFF2-40B4-BE49-F238E27FC236}">
                <a16:creationId xmlns:a16="http://schemas.microsoft.com/office/drawing/2014/main" id="{4280A541-A27E-4586-D4F9-DF5356D0A0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622" y="2543182"/>
            <a:ext cx="6771288" cy="3194379"/>
          </a:xfrm>
          <a:prstGeom prst="rect">
            <a:avLst/>
          </a:prstGeom>
        </p:spPr>
      </p:pic>
      <p:sp>
        <p:nvSpPr>
          <p:cNvPr id="7" name="Rectangle 1">
            <a:extLst>
              <a:ext uri="{FF2B5EF4-FFF2-40B4-BE49-F238E27FC236}">
                <a16:creationId xmlns:a16="http://schemas.microsoft.com/office/drawing/2014/main" id="{DA297A58-2B93-68A1-C8FD-1DC48F68CB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61551" y="2314271"/>
            <a:ext cx="5130449" cy="40010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l-GR" altLang="el-GR" sz="2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🛠️ Οδηγίες Εκτέλεσης</a:t>
            </a:r>
            <a:endParaRPr kumimoji="0" lang="en-US" altLang="el-GR" sz="28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l-GR" altLang="el-GR" sz="28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el-GR" altLang="el-GR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Πήγαινε στο GitHub repo και κατέβασε το αρχείο pda.zip.</a:t>
            </a:r>
            <a:endParaRPr kumimoji="0" lang="en-US" altLang="el-GR" sz="20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l-GR" altLang="el-GR" sz="20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  <a:tabLst/>
            </a:pPr>
            <a:r>
              <a:rPr kumimoji="0" lang="el-GR" altLang="el-GR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Κάνε δεξί κλικ → Extract All για να αποσυμπιέσεις τον φάκελο.</a:t>
            </a:r>
            <a:endParaRPr kumimoji="0" lang="en-US" altLang="el-GR" sz="20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l-GR" altLang="el-GR" sz="20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3"/>
              <a:tabLst/>
            </a:pPr>
            <a:r>
              <a:rPr kumimoji="0" lang="el-GR" altLang="el-GR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Άνοιξε τον φάκελο και κάνε διπλό κλικ στο αρχείο PdaGui.exe για να ξεκινήσει η εφαρμογή.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l-GR" altLang="el-G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6135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6A81B3-1CEB-06D8-B7E4-C0961B9E9B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Untitled video - Made with Clipchamp">
            <a:hlinkClick r:id="" action="ppaction://media"/>
            <a:extLst>
              <a:ext uri="{FF2B5EF4-FFF2-40B4-BE49-F238E27FC236}">
                <a16:creationId xmlns:a16="http://schemas.microsoft.com/office/drawing/2014/main" id="{1DFDE625-E619-944E-8FB0-E63E0F35344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257300" y="0"/>
            <a:ext cx="10960100" cy="6858000"/>
          </a:xfrm>
          <a:prstGeom prst="rect">
            <a:avLst/>
          </a:prstGeom>
        </p:spPr>
      </p:pic>
      <p:sp>
        <p:nvSpPr>
          <p:cNvPr id="4" name="Ορθογώνιο 3">
            <a:extLst>
              <a:ext uri="{FF2B5EF4-FFF2-40B4-BE49-F238E27FC236}">
                <a16:creationId xmlns:a16="http://schemas.microsoft.com/office/drawing/2014/main" id="{7756CAD5-CA10-F38A-10D7-52A9FCAD9D3F}"/>
              </a:ext>
            </a:extLst>
          </p:cNvPr>
          <p:cNvSpPr/>
          <p:nvPr/>
        </p:nvSpPr>
        <p:spPr>
          <a:xfrm>
            <a:off x="8343900" y="-11142862"/>
            <a:ext cx="36099206" cy="2854234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dirty="0"/>
          </a:p>
        </p:txBody>
      </p:sp>
      <p:sp>
        <p:nvSpPr>
          <p:cNvPr id="5" name="Τίτλος 4">
            <a:extLst>
              <a:ext uri="{FF2B5EF4-FFF2-40B4-BE49-F238E27FC236}">
                <a16:creationId xmlns:a16="http://schemas.microsoft.com/office/drawing/2014/main" id="{B7A4FE0C-70B9-0CC5-2616-8398FBBB9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986" y="2418064"/>
            <a:ext cx="2935014" cy="1420489"/>
          </a:xfrm>
        </p:spPr>
        <p:txBody>
          <a:bodyPr>
            <a:noAutofit/>
          </a:bodyPr>
          <a:lstStyle/>
          <a:p>
            <a:r>
              <a:rPr lang="en-US" sz="88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Demo</a:t>
            </a:r>
            <a:endParaRPr lang="el-GR" sz="88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08087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87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9B575D-9859-0E9D-1766-70CA1705FB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Ορθογώνιο 3">
            <a:extLst>
              <a:ext uri="{FF2B5EF4-FFF2-40B4-BE49-F238E27FC236}">
                <a16:creationId xmlns:a16="http://schemas.microsoft.com/office/drawing/2014/main" id="{1941BB3A-CB46-348B-6249-DB8B214FCA62}"/>
              </a:ext>
            </a:extLst>
          </p:cNvPr>
          <p:cNvSpPr/>
          <p:nvPr/>
        </p:nvSpPr>
        <p:spPr>
          <a:xfrm>
            <a:off x="-33440913" y="-21096513"/>
            <a:ext cx="85365770" cy="228636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2" name="Τίτλος 1">
            <a:extLst>
              <a:ext uri="{FF2B5EF4-FFF2-40B4-BE49-F238E27FC236}">
                <a16:creationId xmlns:a16="http://schemas.microsoft.com/office/drawing/2014/main" id="{73116FB6-3CB0-0283-200B-4C79F6DEE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8708" y="302063"/>
            <a:ext cx="7894583" cy="1232447"/>
          </a:xfrm>
        </p:spPr>
        <p:txBody>
          <a:bodyPr>
            <a:noAutofit/>
          </a:bodyPr>
          <a:lstStyle/>
          <a:p>
            <a:r>
              <a:rPr lang="el-GR" sz="80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Αποτελέσματα</a:t>
            </a:r>
          </a:p>
        </p:txBody>
      </p:sp>
      <p:pic>
        <p:nvPicPr>
          <p:cNvPr id="5" name="Εικόνα 4" descr="Εικόνα που περιέχει κείμενο, στιγμιότυπο οθόνης, γραμματοσειρά&#10;&#10;Το περιεχόμενο που δημιουργείται από τεχνολογία AI ενδέχεται να είναι εσφαλμένο.">
            <a:extLst>
              <a:ext uri="{FF2B5EF4-FFF2-40B4-BE49-F238E27FC236}">
                <a16:creationId xmlns:a16="http://schemas.microsoft.com/office/drawing/2014/main" id="{06CD56A7-6ED1-8BAC-D667-194B566720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701" y="4018332"/>
            <a:ext cx="2769752" cy="2537605"/>
          </a:xfrm>
          <a:prstGeom prst="rect">
            <a:avLst/>
          </a:prstGeom>
        </p:spPr>
      </p:pic>
      <p:pic>
        <p:nvPicPr>
          <p:cNvPr id="7" name="Εικόνα 6" descr="Εικόνα που περιέχει κείμενο, στιγμιότυπο οθόνης, γραμματοσειρά, λογισμικό&#10;&#10;Το περιεχόμενο που δημιουργείται από τεχνολογία AI ενδέχεται να είναι εσφαλμένο.">
            <a:extLst>
              <a:ext uri="{FF2B5EF4-FFF2-40B4-BE49-F238E27FC236}">
                <a16:creationId xmlns:a16="http://schemas.microsoft.com/office/drawing/2014/main" id="{7D6DA566-2224-0AD8-1C7A-5A24572194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4020" y="3429000"/>
            <a:ext cx="3672279" cy="2797568"/>
          </a:xfrm>
          <a:prstGeom prst="rect">
            <a:avLst/>
          </a:prstGeom>
        </p:spPr>
      </p:pic>
      <p:pic>
        <p:nvPicPr>
          <p:cNvPr id="9" name="Εικόνα 8" descr="Εικόνα που περιέχει κείμενο, στιγμιότυπο οθόνης, λογισμικό, λογισμικό πολυμέσων&#10;&#10;Το περιεχόμενο που δημιουργείται από τεχνολογία AI ενδέχεται να είναι εσφαλμένο.">
            <a:extLst>
              <a:ext uri="{FF2B5EF4-FFF2-40B4-BE49-F238E27FC236}">
                <a16:creationId xmlns:a16="http://schemas.microsoft.com/office/drawing/2014/main" id="{EF2807B2-347D-8D77-79B5-B1D8266AAE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1405" y="1938676"/>
            <a:ext cx="5166663" cy="3828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4094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Θέμα του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Θέμα του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C5CAA69F49CD74F8FBC57578224618E" ma:contentTypeVersion="1" ma:contentTypeDescription="Create a new document." ma:contentTypeScope="" ma:versionID="17fc71c9d3af3b9b12e1e1bc955177e3">
  <xsd:schema xmlns:xsd="http://www.w3.org/2001/XMLSchema" xmlns:xs="http://www.w3.org/2001/XMLSchema" xmlns:p="http://schemas.microsoft.com/office/2006/metadata/properties" xmlns:ns3="22d9d149-a334-4d60-9036-dddd950d4719" targetNamespace="http://schemas.microsoft.com/office/2006/metadata/properties" ma:root="true" ma:fieldsID="37d72189898a06e5717e13ac5104d5c3" ns3:_="">
    <xsd:import namespace="22d9d149-a334-4d60-9036-dddd950d4719"/>
    <xsd:element name="properties">
      <xsd:complexType>
        <xsd:sequence>
          <xsd:element name="documentManagement">
            <xsd:complexType>
              <xsd:all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2d9d149-a334-4d60-9036-dddd950d4719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8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D198553-2B2F-4D9F-81E7-1866F376B927}">
  <ds:schemaRefs>
    <ds:schemaRef ds:uri="22d9d149-a334-4d60-9036-dddd950d4719"/>
    <ds:schemaRef ds:uri="http://purl.org/dc/terms/"/>
    <ds:schemaRef ds:uri="http://purl.org/dc/dcmitype/"/>
    <ds:schemaRef ds:uri="http://schemas.microsoft.com/office/2006/documentManagement/types"/>
    <ds:schemaRef ds:uri="http://purl.org/dc/elements/1.1/"/>
    <ds:schemaRef ds:uri="http://schemas.openxmlformats.org/package/2006/metadata/core-properties"/>
    <ds:schemaRef ds:uri="http://schemas.microsoft.com/office/infopath/2007/PartnerControls"/>
    <ds:schemaRef ds:uri="http://schemas.microsoft.com/office/2006/metadata/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0100633B-3FEC-4431-98A5-DEB24420CA2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CFCF4CD-CFE7-4A5B-AB49-D40DE642F0C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2d9d149-a334-4d60-9036-dddd950d471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864</TotalTime>
  <Words>942</Words>
  <Application>Microsoft Office PowerPoint</Application>
  <PresentationFormat>Ευρεία οθόνη</PresentationFormat>
  <Paragraphs>120</Paragraphs>
  <Slides>11</Slides>
  <Notes>1</Notes>
  <HiddenSlides>0</HiddenSlides>
  <MMClips>1</MMClips>
  <ScaleCrop>false</ScaleCrop>
  <HeadingPairs>
    <vt:vector size="6" baseType="variant">
      <vt:variant>
        <vt:lpstr>Γραμματοσειρές που χρησιμοποιούνται</vt:lpstr>
      </vt:variant>
      <vt:variant>
        <vt:i4>4</vt:i4>
      </vt:variant>
      <vt:variant>
        <vt:lpstr>Θέμα</vt:lpstr>
      </vt:variant>
      <vt:variant>
        <vt:i4>1</vt:i4>
      </vt:variant>
      <vt:variant>
        <vt:lpstr>Τίτλοι διαφανειών</vt:lpstr>
      </vt:variant>
      <vt:variant>
        <vt:i4>11</vt:i4>
      </vt:variant>
    </vt:vector>
  </HeadingPairs>
  <TitlesOfParts>
    <vt:vector size="16" baseType="lpstr">
      <vt:lpstr>Aptos</vt:lpstr>
      <vt:lpstr>Aptos Display</vt:lpstr>
      <vt:lpstr>Arial</vt:lpstr>
      <vt:lpstr>Courier New</vt:lpstr>
      <vt:lpstr>Θέμα του Office</vt:lpstr>
      <vt:lpstr>PDA Order Management System (Qt GUI)</vt:lpstr>
      <vt:lpstr>Εισαγωγή &amp; Motivation</vt:lpstr>
      <vt:lpstr>Objective &amp; Scope</vt:lpstr>
      <vt:lpstr>System Architecture</vt:lpstr>
      <vt:lpstr>System Architecture</vt:lpstr>
      <vt:lpstr>Κώδικας &amp;  Υλοποίηση</vt:lpstr>
      <vt:lpstr>Κώδικας &amp; Υλοποίηση</vt:lpstr>
      <vt:lpstr>Demo</vt:lpstr>
      <vt:lpstr>Αποτελέσματα</vt:lpstr>
      <vt:lpstr>Σύγκριση µε AI-Generated Code</vt:lpstr>
      <vt:lpstr>Συμπεράσματα &amp; Lessons Learned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Elevtheria Kourta</dc:creator>
  <cp:lastModifiedBy>Elevtheria Kourta</cp:lastModifiedBy>
  <cp:revision>3</cp:revision>
  <dcterms:created xsi:type="dcterms:W3CDTF">2025-05-20T11:54:47Z</dcterms:created>
  <dcterms:modified xsi:type="dcterms:W3CDTF">2025-05-21T18:55:35Z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0x010100DC5CAA69F49CD74F8FBC57578224618E</vt:lpwstr>
  </property>
</Properties>
</file>